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9670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F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120640"/>
            <a:ext cx="12188952" cy="173736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5120640"/>
            <a:ext cx="12188952" cy="5486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31520" y="457200"/>
            <a:ext cx="107259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5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100-DAY POST-MERGER INTEGRATION PLAYBOOK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85800" y="1828800"/>
            <a:ext cx="1081735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TEAM ROLES AND GOVERNANCE</a:t>
            </a:r>
            <a:endParaRPr lang="en-US" sz="5800" dirty="0"/>
          </a:p>
        </p:txBody>
      </p:sp>
      <p:sp>
        <p:nvSpPr>
          <p:cNvPr id="7" name="Text 5"/>
          <p:cNvSpPr/>
          <p:nvPr/>
        </p:nvSpPr>
        <p:spPr>
          <a:xfrm>
            <a:off x="685800" y="5687568"/>
            <a:ext cx="1081735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kern="0" spc="50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100-DAY INTEGRATION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WHO'S ON THE TEAM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Integration Organization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4448556" y="1508760"/>
            <a:ext cx="3291840" cy="54864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448556" y="150876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OF DIRECTORS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094476" y="2057400"/>
            <a:ext cx="0" cy="201168"/>
          </a:xfrm>
          <a:prstGeom prst="line">
            <a:avLst/>
          </a:prstGeom>
          <a:noFill/>
          <a:ln w="19050">
            <a:solidFill>
              <a:srgbClr val="B7BE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168396" y="2258568"/>
            <a:ext cx="5852160" cy="868680"/>
          </a:xfrm>
          <a:prstGeom prst="rect">
            <a:avLst/>
          </a:prstGeom>
          <a:solidFill>
            <a:srgbClr val="3E5C7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168396" y="2350008"/>
            <a:ext cx="5852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COMMITTEE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168396" y="2734056"/>
            <a:ext cx="5852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E4E9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CEO  ·  CFO  ·  COO  ·  VP HR  ·  Acquired Co. CEO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094476" y="3127248"/>
            <a:ext cx="0" cy="201168"/>
          </a:xfrm>
          <a:prstGeom prst="line">
            <a:avLst/>
          </a:prstGeom>
          <a:noFill/>
          <a:ln w="19050">
            <a:solidFill>
              <a:srgbClr val="B7BE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991356" y="3328416"/>
            <a:ext cx="4206240" cy="77724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991356" y="3419856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kern="0" spc="50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MANAGEMENT OFFICE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3991356" y="374904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 Leader  ·  Integration Coordinator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094476" y="4105656"/>
            <a:ext cx="0" cy="274320"/>
          </a:xfrm>
          <a:prstGeom prst="line">
            <a:avLst/>
          </a:prstGeom>
          <a:noFill/>
          <a:ln w="19050">
            <a:solidFill>
              <a:srgbClr val="B7BE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1293876" y="4379976"/>
            <a:ext cx="9601200" cy="0"/>
          </a:xfrm>
          <a:prstGeom prst="line">
            <a:avLst/>
          </a:prstGeom>
          <a:noFill/>
          <a:ln w="19050">
            <a:solidFill>
              <a:srgbClr val="B7BE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1293876" y="4379976"/>
            <a:ext cx="0" cy="201168"/>
          </a:xfrm>
          <a:prstGeom prst="line">
            <a:avLst/>
          </a:prstGeom>
          <a:noFill/>
          <a:ln w="19050">
            <a:solidFill>
              <a:srgbClr val="B7BE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562356" y="4581144"/>
            <a:ext cx="1463040" cy="96012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562356" y="4581144"/>
            <a:ext cx="1463040" cy="7315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08076" y="4745736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HR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35508" y="5148072"/>
            <a:ext cx="13167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Talent &amp; Benefits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2894076" y="4379976"/>
            <a:ext cx="0" cy="201168"/>
          </a:xfrm>
          <a:prstGeom prst="line">
            <a:avLst/>
          </a:prstGeom>
          <a:noFill/>
          <a:ln w="19050">
            <a:solidFill>
              <a:srgbClr val="B7BE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2162556" y="4581144"/>
            <a:ext cx="1463040" cy="96012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2162556" y="4581144"/>
            <a:ext cx="1463040" cy="7315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2208276" y="4745736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2235708" y="5148072"/>
            <a:ext cx="13167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&amp; Infrastructure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494276" y="4379976"/>
            <a:ext cx="0" cy="201168"/>
          </a:xfrm>
          <a:prstGeom prst="line">
            <a:avLst/>
          </a:prstGeom>
          <a:noFill/>
          <a:ln w="19050">
            <a:solidFill>
              <a:srgbClr val="B7BE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3762756" y="4581144"/>
            <a:ext cx="1463040" cy="96012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3762756" y="4581144"/>
            <a:ext cx="1463040" cy="7315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3808476" y="4745736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Operations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3835908" y="5148072"/>
            <a:ext cx="13167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Continuity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6094476" y="4379976"/>
            <a:ext cx="0" cy="201168"/>
          </a:xfrm>
          <a:prstGeom prst="line">
            <a:avLst/>
          </a:prstGeom>
          <a:noFill/>
          <a:ln w="19050">
            <a:solidFill>
              <a:srgbClr val="B7BE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5362956" y="4581144"/>
            <a:ext cx="1463040" cy="96012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5362956" y="4581144"/>
            <a:ext cx="1463040" cy="7315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5408676" y="4745736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436108" y="5148072"/>
            <a:ext cx="13167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&amp; Treasury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7694676" y="4379976"/>
            <a:ext cx="0" cy="201168"/>
          </a:xfrm>
          <a:prstGeom prst="line">
            <a:avLst/>
          </a:prstGeom>
          <a:noFill/>
          <a:ln w="19050">
            <a:solidFill>
              <a:srgbClr val="B7BE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6963156" y="4581144"/>
            <a:ext cx="1463040" cy="96012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6963156" y="4581144"/>
            <a:ext cx="1463040" cy="7315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7008876" y="4745736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Legal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7036308" y="5148072"/>
            <a:ext cx="13167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Entities &amp; Compliance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9294876" y="4379976"/>
            <a:ext cx="0" cy="201168"/>
          </a:xfrm>
          <a:prstGeom prst="line">
            <a:avLst/>
          </a:prstGeom>
          <a:noFill/>
          <a:ln w="19050">
            <a:solidFill>
              <a:srgbClr val="B7BE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8563356" y="4581144"/>
            <a:ext cx="1463040" cy="96012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8563356" y="4581144"/>
            <a:ext cx="1463040" cy="7315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8609076" y="4745736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Sales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8636508" y="5148072"/>
            <a:ext cx="13167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&amp; Retention</a:t>
            </a:r>
            <a:endParaRPr lang="en-US" sz="950" dirty="0"/>
          </a:p>
        </p:txBody>
      </p:sp>
      <p:sp>
        <p:nvSpPr>
          <p:cNvPr id="46" name="Shape 44"/>
          <p:cNvSpPr/>
          <p:nvPr/>
        </p:nvSpPr>
        <p:spPr>
          <a:xfrm>
            <a:off x="10895076" y="4379976"/>
            <a:ext cx="0" cy="201168"/>
          </a:xfrm>
          <a:prstGeom prst="line">
            <a:avLst/>
          </a:prstGeom>
          <a:noFill/>
          <a:ln w="19050">
            <a:solidFill>
              <a:srgbClr val="B7BE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10163556" y="4581144"/>
            <a:ext cx="1463040" cy="96012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8" name="Shape 46"/>
          <p:cNvSpPr/>
          <p:nvPr/>
        </p:nvSpPr>
        <p:spPr>
          <a:xfrm>
            <a:off x="10163556" y="4581144"/>
            <a:ext cx="1463040" cy="7315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10209276" y="4745736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Comms</a:t>
            </a:r>
            <a:endParaRPr lang="en-US" sz="1300" dirty="0"/>
          </a:p>
        </p:txBody>
      </p:sp>
      <p:sp>
        <p:nvSpPr>
          <p:cNvPr id="50" name="Text 48"/>
          <p:cNvSpPr/>
          <p:nvPr/>
        </p:nvSpPr>
        <p:spPr>
          <a:xfrm>
            <a:off x="10236708" y="5148072"/>
            <a:ext cx="13167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Narrative &amp; Trust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457200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11365992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DECIDES WHAT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Governance Structure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10515600" cy="141732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7240" y="170992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/ STEERING COMMITTEE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77240" y="2020824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5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Sets deal rationale and integration priorities at kickoff</a:t>
            </a:r>
            <a:endParaRPr lang="en-US" sz="1300" dirty="0"/>
          </a:p>
          <a:p>
            <a:pPr marL="177800" indent="-177800">
              <a:lnSpc>
                <a:spcPct val="105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Approves the governance structure and escalation process</a:t>
            </a:r>
            <a:endParaRPr lang="en-US" sz="1300" dirty="0"/>
          </a:p>
          <a:p>
            <a:pPr marL="177800" indent="-177800">
              <a:lnSpc>
                <a:spcPct val="105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Reviews RAG status, risks, and decisions every two weeks</a:t>
            </a:r>
            <a:endParaRPr lang="en-US" sz="1300" dirty="0"/>
          </a:p>
          <a:p>
            <a:pPr marL="177800" indent="-177800">
              <a:lnSpc>
                <a:spcPct val="105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Signs off the Day 30 and Day 100 gate deliverables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3182112"/>
            <a:ext cx="8503920" cy="1417320"/>
          </a:xfrm>
          <a:prstGeom prst="rect">
            <a:avLst/>
          </a:prstGeom>
          <a:solidFill>
            <a:srgbClr val="3E5C7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3291840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 LEADER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77240" y="3602736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5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Designs governance structure, escalation path, and decision rights</a:t>
            </a:r>
            <a:endParaRPr lang="en-US" sz="1300" dirty="0"/>
          </a:p>
          <a:p>
            <a:pPr marL="177800" indent="-177800">
              <a:lnSpc>
                <a:spcPct val="105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the weekly RAID log, Executive Dashboard, and plan of record</a:t>
            </a:r>
            <a:endParaRPr lang="en-US" sz="1300" dirty="0"/>
          </a:p>
          <a:p>
            <a:pPr marL="177800" indent="-177800">
              <a:lnSpc>
                <a:spcPct val="105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the Day 1 war room and daily stand-ups through Week 1</a:t>
            </a:r>
            <a:endParaRPr lang="en-US" sz="1300" dirty="0"/>
          </a:p>
          <a:p>
            <a:pPr marL="177800" indent="-177800">
              <a:lnSpc>
                <a:spcPct val="105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Authors the Day 30 and Day 100 gate reports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4764024"/>
            <a:ext cx="6492240" cy="141732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77240" y="4873752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WORKSTREAM LEADS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77240" y="5184648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5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and execute the integration for their function</a:t>
            </a:r>
            <a:endParaRPr lang="en-US" sz="1300" dirty="0"/>
          </a:p>
          <a:p>
            <a:pPr marL="177800" indent="-177800">
              <a:lnSpc>
                <a:spcPct val="105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Escalate yellow/red items and blocked dependencies to the IMO</a:t>
            </a:r>
            <a:endParaRPr lang="en-US" sz="1300" dirty="0"/>
          </a:p>
          <a:p>
            <a:pPr marL="177800" indent="-177800">
              <a:lnSpc>
                <a:spcPct val="105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task-level status into the weekly RAID and dashboard cycle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365992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OWNS THE WORK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Governance Roles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3611880" cy="443484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611880" cy="9144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1828800"/>
            <a:ext cx="3063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IMO Leader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251460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DAY-TO-DAY GOVERNANCE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22960" y="3063240"/>
            <a:ext cx="30632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2000"/>
              </a:lnSpc>
              <a:buSzPct val="100000"/>
              <a:buChar char="•"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Builds the operating cadence and chairs IMO and Steering Committee meetings</a:t>
            </a:r>
            <a:endParaRPr lang="en-US" sz="1350" dirty="0"/>
          </a:p>
          <a:p>
            <a:pPr marL="177800" indent="-177800">
              <a:lnSpc>
                <a:spcPct val="112000"/>
              </a:lnSpc>
              <a:buSzPct val="100000"/>
              <a:buChar char="•"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Consolidates the RAID log and Executive Dashboard every week</a:t>
            </a:r>
            <a:endParaRPr lang="en-US" sz="1350" dirty="0"/>
          </a:p>
          <a:p>
            <a:pPr marL="177800" indent="-177800">
              <a:lnSpc>
                <a:spcPct val="112000"/>
              </a:lnSpc>
              <a:buSzPct val="100000"/>
              <a:buChar char="•"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Authors every gate report from Pre-Close through Day 100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79976" y="1554480"/>
            <a:ext cx="3611880" cy="443484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379976" y="1554480"/>
            <a:ext cx="3611880" cy="91440"/>
          </a:xfrm>
          <a:prstGeom prst="rect">
            <a:avLst/>
          </a:prstGeom>
          <a:solidFill>
            <a:srgbClr val="3E5C7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654296" y="1828800"/>
            <a:ext cx="3063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Integration Coordinator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654296" y="251460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SUPPORTS EXECUTION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654296" y="3063240"/>
            <a:ext cx="30632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2000"/>
              </a:lnSpc>
              <a:buSzPct val="100000"/>
              <a:buChar char="•"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Circulates communication guides and confirms distribution to managers</a:t>
            </a:r>
            <a:endParaRPr lang="en-US" sz="1350" dirty="0"/>
          </a:p>
          <a:p>
            <a:pPr marL="177800" indent="-177800">
              <a:lnSpc>
                <a:spcPct val="112000"/>
              </a:lnSpc>
              <a:buSzPct val="100000"/>
              <a:buChar char="•"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Coordinates the integration budget framework with Finance</a:t>
            </a:r>
            <a:endParaRPr lang="en-US" sz="1350" dirty="0"/>
          </a:p>
          <a:p>
            <a:pPr marL="177800" indent="-177800">
              <a:lnSpc>
                <a:spcPct val="112000"/>
              </a:lnSpc>
              <a:buSzPct val="100000"/>
              <a:buChar char="•"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Confirms readiness materials reach sales and people leaders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211312" y="1554480"/>
            <a:ext cx="3611880" cy="443484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211312" y="1554480"/>
            <a:ext cx="3611880" cy="9144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485632" y="1819835"/>
            <a:ext cx="3063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Steering Committee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85632" y="251460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SETS DIRECTION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485632" y="3063240"/>
            <a:ext cx="30632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2000"/>
              </a:lnSpc>
              <a:buSzPct val="100000"/>
              <a:buChar char="•"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Holds the Steering Committee kickoff meeting to align on rationale and governance</a:t>
            </a:r>
            <a:endParaRPr lang="en-US" sz="1350" dirty="0"/>
          </a:p>
          <a:p>
            <a:pPr marL="177800" indent="-177800">
              <a:lnSpc>
                <a:spcPct val="112000"/>
              </a:lnSpc>
              <a:buSzPct val="100000"/>
              <a:buChar char="•"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Appoints the IMO Leader and core team prior to Day 1 planning</a:t>
            </a:r>
            <a:endParaRPr lang="en-US" sz="1350" dirty="0"/>
          </a:p>
          <a:p>
            <a:pPr marL="177800" indent="-177800">
              <a:lnSpc>
                <a:spcPct val="112000"/>
              </a:lnSpc>
              <a:buSzPct val="100000"/>
              <a:buChar char="•"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Approves the governance structure before pre-close sharing begins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457200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365992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GOVERNANCE RHYTHM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Meeting Cadence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1645920" cy="45720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58368" y="1600200"/>
            <a:ext cx="142646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2194560" y="1600200"/>
            <a:ext cx="2286000" cy="45720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304288" y="1600200"/>
            <a:ext cx="2066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480560" y="1600200"/>
            <a:ext cx="5486400" cy="45720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90288" y="1600200"/>
            <a:ext cx="52669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9966960" y="1600200"/>
            <a:ext cx="1490472" cy="45720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076688" y="1600200"/>
            <a:ext cx="12710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58368" y="2057400"/>
            <a:ext cx="142646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</a:t>
            </a:r>
            <a:endParaRPr lang="en-US" sz="1350" dirty="0"/>
          </a:p>
          <a:p>
            <a:pPr marL="0" indent="0">
              <a:buNone/>
            </a:pPr>
            <a:r>
              <a:rPr lang="en-US" sz="135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(Day 1–Week 1)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2304288" y="2057400"/>
            <a:ext cx="206654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 War Room Stand-Up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590288" y="2057400"/>
            <a:ext cx="526694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AM go-status call; RAG and blockers only, 15 minutes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10076688" y="2057400"/>
            <a:ext cx="1271016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 Leader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48640" y="2761488"/>
            <a:ext cx="1645920" cy="704088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58368" y="2761488"/>
            <a:ext cx="142646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2194560" y="2761488"/>
            <a:ext cx="2286000" cy="704088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2304288" y="2761488"/>
            <a:ext cx="206654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 Team Meeting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4480560" y="2761488"/>
            <a:ext cx="5486400" cy="704088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590288" y="2761488"/>
            <a:ext cx="526694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RAG status, escalate blockers, confirm milestone progress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9966960" y="2761488"/>
            <a:ext cx="1490472" cy="704088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0076688" y="2761488"/>
            <a:ext cx="1271016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 Leader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58368" y="3465576"/>
            <a:ext cx="142646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2304288" y="3465576"/>
            <a:ext cx="206654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Dashboard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4590288" y="3465576"/>
            <a:ext cx="526694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RAG by workstream, milestones, RAID summary — published Friday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10076688" y="3465576"/>
            <a:ext cx="1271016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 Leader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548640" y="4169664"/>
            <a:ext cx="1645920" cy="704088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58368" y="4169664"/>
            <a:ext cx="142646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Two Weeks</a:t>
            </a:r>
            <a:endParaRPr lang="en-US" sz="1350" dirty="0"/>
          </a:p>
        </p:txBody>
      </p:sp>
      <p:sp>
        <p:nvSpPr>
          <p:cNvPr id="30" name="Shape 28"/>
          <p:cNvSpPr/>
          <p:nvPr/>
        </p:nvSpPr>
        <p:spPr>
          <a:xfrm>
            <a:off x="2194560" y="4169664"/>
            <a:ext cx="2286000" cy="704088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2304288" y="4169664"/>
            <a:ext cx="206654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Committee</a:t>
            </a:r>
            <a:endParaRPr lang="en-US" sz="1350" dirty="0"/>
          </a:p>
        </p:txBody>
      </p:sp>
      <p:sp>
        <p:nvSpPr>
          <p:cNvPr id="32" name="Shape 30"/>
          <p:cNvSpPr/>
          <p:nvPr/>
        </p:nvSpPr>
        <p:spPr>
          <a:xfrm>
            <a:off x="4480560" y="4169664"/>
            <a:ext cx="5486400" cy="704088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4590288" y="4169664"/>
            <a:ext cx="526694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RAG review, risks/escalations, decisions needed</a:t>
            </a:r>
            <a:endParaRPr lang="en-US" sz="1350" dirty="0"/>
          </a:p>
        </p:txBody>
      </p:sp>
      <p:sp>
        <p:nvSpPr>
          <p:cNvPr id="34" name="Shape 32"/>
          <p:cNvSpPr/>
          <p:nvPr/>
        </p:nvSpPr>
        <p:spPr>
          <a:xfrm>
            <a:off x="9966960" y="4169664"/>
            <a:ext cx="1490472" cy="704088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10076688" y="4169664"/>
            <a:ext cx="1271016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 Leader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658368" y="4873752"/>
            <a:ext cx="142646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30 Gate</a:t>
            </a:r>
            <a:endParaRPr lang="en-US" sz="1350" dirty="0"/>
          </a:p>
        </p:txBody>
      </p:sp>
      <p:sp>
        <p:nvSpPr>
          <p:cNvPr id="37" name="Text 35"/>
          <p:cNvSpPr/>
          <p:nvPr/>
        </p:nvSpPr>
        <p:spPr>
          <a:xfrm>
            <a:off x="2304288" y="4873752"/>
            <a:ext cx="206654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Check</a:t>
            </a:r>
            <a:endParaRPr lang="en-US" sz="1350" dirty="0"/>
          </a:p>
        </p:txBody>
      </p:sp>
      <p:sp>
        <p:nvSpPr>
          <p:cNvPr id="38" name="Text 36"/>
          <p:cNvSpPr/>
          <p:nvPr/>
        </p:nvSpPr>
        <p:spPr>
          <a:xfrm>
            <a:off x="4590288" y="4873752"/>
            <a:ext cx="526694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 report to Steering Committee; synergy tracking confirmed live</a:t>
            </a:r>
            <a:endParaRPr lang="en-US" sz="1350" dirty="0"/>
          </a:p>
        </p:txBody>
      </p:sp>
      <p:sp>
        <p:nvSpPr>
          <p:cNvPr id="39" name="Text 37"/>
          <p:cNvSpPr/>
          <p:nvPr/>
        </p:nvSpPr>
        <p:spPr>
          <a:xfrm>
            <a:off x="10076688" y="4873752"/>
            <a:ext cx="1271016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 Leader</a:t>
            </a:r>
            <a:endParaRPr lang="en-US" sz="1350" dirty="0"/>
          </a:p>
        </p:txBody>
      </p:sp>
      <p:sp>
        <p:nvSpPr>
          <p:cNvPr id="40" name="Shape 38"/>
          <p:cNvSpPr/>
          <p:nvPr/>
        </p:nvSpPr>
        <p:spPr>
          <a:xfrm>
            <a:off x="548640" y="5577840"/>
            <a:ext cx="1645920" cy="704088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658368" y="5577840"/>
            <a:ext cx="142646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100 Gate</a:t>
            </a:r>
            <a:endParaRPr lang="en-US" sz="1350" dirty="0"/>
          </a:p>
        </p:txBody>
      </p:sp>
      <p:sp>
        <p:nvSpPr>
          <p:cNvPr id="42" name="Shape 40"/>
          <p:cNvSpPr/>
          <p:nvPr/>
        </p:nvSpPr>
        <p:spPr>
          <a:xfrm>
            <a:off x="2194560" y="5577840"/>
            <a:ext cx="2286000" cy="704088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2304288" y="5577840"/>
            <a:ext cx="206654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Close-Out Review</a:t>
            </a:r>
            <a:endParaRPr lang="en-US" sz="1350" dirty="0"/>
          </a:p>
        </p:txBody>
      </p:sp>
      <p:sp>
        <p:nvSpPr>
          <p:cNvPr id="44" name="Shape 42"/>
          <p:cNvSpPr/>
          <p:nvPr/>
        </p:nvSpPr>
        <p:spPr>
          <a:xfrm>
            <a:off x="4480560" y="5577840"/>
            <a:ext cx="5486400" cy="704088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4590288" y="5577840"/>
            <a:ext cx="526694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Close-out report to the Board; BAU handoff signed off</a:t>
            </a:r>
            <a:endParaRPr lang="en-US" sz="1350" dirty="0"/>
          </a:p>
        </p:txBody>
      </p:sp>
      <p:sp>
        <p:nvSpPr>
          <p:cNvPr id="46" name="Shape 44"/>
          <p:cNvSpPr/>
          <p:nvPr/>
        </p:nvSpPr>
        <p:spPr>
          <a:xfrm>
            <a:off x="9966960" y="5577840"/>
            <a:ext cx="1490472" cy="704088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10076688" y="5577840"/>
            <a:ext cx="1271016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 Leader</a:t>
            </a:r>
            <a:endParaRPr lang="en-US" sz="1350" dirty="0"/>
          </a:p>
        </p:txBody>
      </p:sp>
      <p:sp>
        <p:nvSpPr>
          <p:cNvPr id="48" name="Shape 46"/>
          <p:cNvSpPr/>
          <p:nvPr/>
        </p:nvSpPr>
        <p:spPr>
          <a:xfrm>
            <a:off x="548640" y="6281928"/>
            <a:ext cx="10908792" cy="0"/>
          </a:xfrm>
          <a:prstGeom prst="line">
            <a:avLst/>
          </a:prstGeom>
          <a:noFill/>
          <a:ln w="12700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457200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11365992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PAPER TRAIL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Governance Artifacts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611880" cy="219456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1828800"/>
            <a:ext cx="548640" cy="548640"/>
          </a:xfrm>
          <a:prstGeom prst="ellipse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18288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77240" y="2532888"/>
            <a:ext cx="3154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Integration Charter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77240" y="2953512"/>
            <a:ext cx="3154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Defines scope boundaries by workstream — i.e., comp/org decisions for HR, budget authority for Finance, and similar guardrails for Legal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79976" y="1600200"/>
            <a:ext cx="3611880" cy="219456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608576" y="1828800"/>
            <a:ext cx="548640" cy="548640"/>
          </a:xfrm>
          <a:prstGeom prst="ellipse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608576" y="18288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608576" y="2532888"/>
            <a:ext cx="3154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RAID Log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608576" y="2953512"/>
            <a:ext cx="3154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Consolidated weekly — resolved items closed, emerging risks escalated, every open item assigned a named owner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211312" y="1600200"/>
            <a:ext cx="3611880" cy="219456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439912" y="1828800"/>
            <a:ext cx="548640" cy="548640"/>
          </a:xfrm>
          <a:prstGeom prst="ellipse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439912" y="18288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8439912" y="2532888"/>
            <a:ext cx="3154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Executive Dashboard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439912" y="2953512"/>
            <a:ext cx="3154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Published every Friday — RAG status by workstream, milestone tracking, and RAID summary in one view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548640" y="4069080"/>
            <a:ext cx="3611880" cy="219456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77240" y="4297680"/>
            <a:ext cx="548640" cy="548640"/>
          </a:xfrm>
          <a:prstGeom prst="ellipse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77240" y="42976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777240" y="5001768"/>
            <a:ext cx="3154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 of Record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777240" y="5422392"/>
            <a:ext cx="3154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 integration plan under formal change control onward from the Day 30 lock-down point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379976" y="4069080"/>
            <a:ext cx="3611880" cy="219456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608576" y="4297680"/>
            <a:ext cx="548640" cy="548640"/>
          </a:xfrm>
          <a:prstGeom prst="ellipse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608576" y="42976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4608576" y="5001768"/>
            <a:ext cx="3154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 Log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4608576" y="5422392"/>
            <a:ext cx="3154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Captures what was decided, by whom, and when — so decisions already made don't get re-litigated</a:t>
            </a:r>
            <a:endParaRPr lang="en-US" sz="1350" dirty="0"/>
          </a:p>
        </p:txBody>
      </p:sp>
      <p:sp>
        <p:nvSpPr>
          <p:cNvPr id="29" name="Shape 27"/>
          <p:cNvSpPr/>
          <p:nvPr/>
        </p:nvSpPr>
        <p:spPr>
          <a:xfrm>
            <a:off x="8211312" y="4069080"/>
            <a:ext cx="3611880" cy="219456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8439912" y="4297680"/>
            <a:ext cx="548640" cy="548640"/>
          </a:xfrm>
          <a:prstGeom prst="ellipse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8439912" y="42976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8439912" y="5001768"/>
            <a:ext cx="3154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Gate Reports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8439912" y="5422392"/>
            <a:ext cx="3154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30 progress report and Day 100 close-out report — the formal deliverables reviewed by Steering Committee and Board</a:t>
            </a:r>
            <a:endParaRPr lang="en-US" sz="1350" dirty="0"/>
          </a:p>
        </p:txBody>
      </p:sp>
      <p:sp>
        <p:nvSpPr>
          <p:cNvPr id="34" name="Text 32"/>
          <p:cNvSpPr/>
          <p:nvPr/>
        </p:nvSpPr>
        <p:spPr>
          <a:xfrm>
            <a:off x="457200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1365992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 CHECKPOINTS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 Gates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822960" y="2377440"/>
            <a:ext cx="10543032" cy="0"/>
          </a:xfrm>
          <a:prstGeom prst="line">
            <a:avLst/>
          </a:prstGeom>
          <a:noFill/>
          <a:ln w="25400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203704" y="2157984"/>
            <a:ext cx="438912" cy="438912"/>
          </a:xfrm>
          <a:prstGeom prst="ellipse">
            <a:avLst/>
          </a:prstGeom>
          <a:solidFill>
            <a:srgbClr val="3E5C76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203704" y="215798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22960" y="2834640"/>
            <a:ext cx="3200400" cy="310896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22960" y="2834640"/>
            <a:ext cx="3200400" cy="73152"/>
          </a:xfrm>
          <a:prstGeom prst="rect">
            <a:avLst/>
          </a:prstGeom>
          <a:solidFill>
            <a:srgbClr val="3E5C7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51560" y="303580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3E5C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PRE-CLOSE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51560" y="3337560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 1 READINESS GATE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051560" y="3977640"/>
            <a:ext cx="27432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Confirms all Day 1 tasks complete, systems tested, and communications ready — no unresolved blocker may pass through this gate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51560" y="55321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Reviewed by: IMO Leader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875020" y="2157984"/>
            <a:ext cx="438912" cy="438912"/>
          </a:xfrm>
          <a:prstGeom prst="ellipse">
            <a:avLst/>
          </a:prstGeom>
          <a:solidFill>
            <a:srgbClr val="C9A84C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875020" y="215798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494276" y="2834640"/>
            <a:ext cx="3200400" cy="310896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494276" y="2834640"/>
            <a:ext cx="3200400" cy="73152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722876" y="303580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DAY 100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722876" y="3337560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 30 GATE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4722876" y="3977640"/>
            <a:ext cx="27432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Reviews progress against plan and confirms synergy tracking is working across teams; the progress report is the gate deliverable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722876" y="55321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Reviewed by: Steering Committee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9546336" y="2157984"/>
            <a:ext cx="438912" cy="438912"/>
          </a:xfrm>
          <a:prstGeom prst="ellipse">
            <a:avLst/>
          </a:prstGeom>
          <a:solidFill>
            <a:srgbClr val="0F1F38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9546336" y="215798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8165592" y="2834640"/>
            <a:ext cx="3200400" cy="310896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8165592" y="2834640"/>
            <a:ext cx="3200400" cy="7315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8394192" y="303580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DAY 100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8394192" y="3337560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 100 GATE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8394192" y="3977640"/>
            <a:ext cx="27432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Confirms all integration tasks complete or formally deferred, synergy baseline locked, and BAU transition signed off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8394192" y="55321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Reviewed by: Board of Directors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57200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1365992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CLOSE, RULES STILL APPLY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F1F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Pre-Close Data Governance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394960" cy="443484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187452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ROOM PROTOCOLS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2377440"/>
            <a:ext cx="4754880" cy="3520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200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privacy and confidentiality protocols distributed to workstream teams before any sharing begins</a:t>
            </a:r>
            <a:endParaRPr lang="en-US" sz="1400" dirty="0"/>
          </a:p>
          <a:p>
            <a:pPr marL="177800" indent="-177800">
              <a:lnSpc>
                <a:spcPct val="1200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 to HSR clean room rules — antitrust exposure is real, not theoretical</a:t>
            </a:r>
            <a:endParaRPr lang="en-US" sz="1400" dirty="0"/>
          </a:p>
          <a:p>
            <a:pPr marL="177800" indent="-177800">
              <a:lnSpc>
                <a:spcPct val="1200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Acquirer staff with access to target's competitively sensitive data operate under documented restrictions</a:t>
            </a:r>
            <a:endParaRPr lang="en-US" sz="1400" dirty="0"/>
          </a:p>
          <a:p>
            <a:pPr marL="177800" indent="-177800">
              <a:lnSpc>
                <a:spcPct val="1200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structure itself must be established before pre-close sharing starts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217920" y="1600200"/>
            <a:ext cx="5422392" cy="443484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37960" y="1874520"/>
            <a:ext cx="47823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ROOM STRUCTURE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537960" y="2377440"/>
            <a:ext cx="4782312" cy="3611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20000"/>
              </a:lnSpc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Organized by workstream folder, with shared templates and document controls</a:t>
            </a:r>
            <a:endParaRPr lang="en-US" sz="1400" dirty="0"/>
          </a:p>
          <a:p>
            <a:pPr marL="177800" indent="-177800">
              <a:lnSpc>
                <a:spcPct val="120000"/>
              </a:lnSpc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Naming convention and version control established on Day 1 of setup — undated files create confusion during review</a:t>
            </a:r>
            <a:endParaRPr lang="en-US" sz="1400" dirty="0"/>
          </a:p>
          <a:p>
            <a:pPr marL="177800" indent="-177800">
              <a:lnSpc>
                <a:spcPct val="120000"/>
              </a:lnSpc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 Leader owns setup and access; workstream leads populate their own folders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1365992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1F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2331720"/>
            <a:ext cx="12188952" cy="4572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4160520"/>
            <a:ext cx="12188952" cy="4572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2606040"/>
            <a:ext cx="1218895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100-DAY ADVISORS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0" y="3611880"/>
            <a:ext cx="121889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Accelerating M&amp;A Integrations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0" y="434340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MandAPlaybook.com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0" y="470916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inquiries@MandAPlaybook.com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808</Words>
  <Application>Microsoft Office PowerPoint</Application>
  <PresentationFormat>Widescreen</PresentationFormat>
  <Paragraphs>163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Joseph Aberger</cp:lastModifiedBy>
  <cp:revision>5</cp:revision>
  <dcterms:created xsi:type="dcterms:W3CDTF">2026-07-23T16:24:27Z</dcterms:created>
  <dcterms:modified xsi:type="dcterms:W3CDTF">2026-07-23T18:54:12Z</dcterms:modified>
</cp:coreProperties>
</file>